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397" r:id="rId2"/>
    <p:sldId id="390" r:id="rId3"/>
    <p:sldId id="391" r:id="rId4"/>
    <p:sldId id="392" r:id="rId5"/>
    <p:sldId id="393" r:id="rId6"/>
    <p:sldId id="394" r:id="rId7"/>
    <p:sldId id="395" r:id="rId8"/>
    <p:sldId id="396"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1B24"/>
    <a:srgbClr val="806000"/>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52" autoAdjust="0"/>
    <p:restoredTop sz="95332" autoAdjust="0"/>
  </p:normalViewPr>
  <p:slideViewPr>
    <p:cSldViewPr>
      <p:cViewPr varScale="1">
        <p:scale>
          <a:sx n="79" d="100"/>
          <a:sy n="79" d="100"/>
        </p:scale>
        <p:origin x="1848" y="72"/>
      </p:cViewPr>
      <p:guideLst>
        <p:guide orient="horz" pos="2160"/>
        <p:guide pos="2880"/>
      </p:guideLst>
    </p:cSldViewPr>
  </p:slideViewPr>
  <p:notesTextViewPr>
    <p:cViewPr>
      <p:scale>
        <a:sx n="1" d="1"/>
        <a:sy n="1" d="1"/>
      </p:scale>
      <p:origin x="0" y="0"/>
    </p:cViewPr>
  </p:notesTextViewPr>
  <p:sorterViewPr>
    <p:cViewPr>
      <p:scale>
        <a:sx n="100" d="100"/>
        <a:sy n="100" d="100"/>
      </p:scale>
      <p:origin x="0" y="-1315"/>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E16DC49-F6FD-4526-A742-676508867C01}" type="datetimeFigureOut">
              <a:rPr lang="en-US" smtClean="0"/>
              <a:pPr/>
              <a:t>10/24/2024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2582626-6266-440D-A8A1-9108F03CEB82}" type="slidenum">
              <a:rPr lang="en-US" smtClean="0"/>
              <a:pPr/>
              <a:t>‹#›</a:t>
            </a:fld>
            <a:endParaRPr lang="en-US"/>
          </a:p>
        </p:txBody>
      </p:sp>
    </p:spTree>
    <p:extLst>
      <p:ext uri="{BB962C8B-B14F-4D97-AF65-F5344CB8AC3E}">
        <p14:creationId xmlns:p14="http://schemas.microsoft.com/office/powerpoint/2010/main" val="36341914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1DAF1C1-E33F-4A08-B734-B452740FF944}" type="slidenum">
              <a:rPr lang="en-US" smtClean="0"/>
              <a:t>7</a:t>
            </a:fld>
            <a:endParaRPr lang="en-US"/>
          </a:p>
        </p:txBody>
      </p:sp>
    </p:spTree>
    <p:extLst>
      <p:ext uri="{BB962C8B-B14F-4D97-AF65-F5344CB8AC3E}">
        <p14:creationId xmlns:p14="http://schemas.microsoft.com/office/powerpoint/2010/main" val="3824637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6" name="Slide Number Placeholder 5"/>
          <p:cNvSpPr>
            <a:spLocks noGrp="1"/>
          </p:cNvSpPr>
          <p:nvPr>
            <p:ph type="sldNum" sz="quarter" idx="12"/>
          </p:nvPr>
        </p:nvSpPr>
        <p:spPr/>
        <p:txBody>
          <a:bodyPr/>
          <a:lstStyle/>
          <a:p>
            <a:fld id="{4488AA48-FE50-4E19-88CA-A0E4CBFE9EC2}" type="slidenum">
              <a:rPr lang="en-US" smtClean="0"/>
              <a:pPr/>
              <a:t>‹#›</a:t>
            </a:fld>
            <a:endParaRPr lang="en-US" dirty="0"/>
          </a:p>
        </p:txBody>
      </p:sp>
    </p:spTree>
    <p:extLst>
      <p:ext uri="{BB962C8B-B14F-4D97-AF65-F5344CB8AC3E}">
        <p14:creationId xmlns:p14="http://schemas.microsoft.com/office/powerpoint/2010/main" val="1861278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955009" y="213532"/>
            <a:ext cx="7010400" cy="313506"/>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6" name="Slide Number Placeholder 5"/>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3233148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6" name="Slide Number Placeholder 5"/>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2610248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55009" y="124632"/>
            <a:ext cx="7010400" cy="313506"/>
          </a:xfrm>
          <a:prstGeom prst="rect">
            <a:avLst/>
          </a:prstGeom>
        </p:spPr>
        <p:txBody>
          <a:bodyPr/>
          <a:lstStyle>
            <a:lvl1pPr>
              <a:defRPr/>
            </a:lvl1pPr>
          </a:lstStyle>
          <a:p>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6" name="Slide Number Placeholder 5"/>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3139259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6" name="Slide Number Placeholder 5"/>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229494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955009" y="213532"/>
            <a:ext cx="7010400" cy="313506"/>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7" name="Slide Number Placeholder 6"/>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1956264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55009" y="213532"/>
            <a:ext cx="7010400" cy="313506"/>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9" name="Slide Number Placeholder 8"/>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1836666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55009" y="213532"/>
            <a:ext cx="7010400" cy="313506"/>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5" name="Slide Number Placeholder 4"/>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2301461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4" name="Slide Number Placeholder 3"/>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2929894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7" name="Slide Number Placeholder 6"/>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264678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r>
              <a:rPr lang="en-US"/>
              <a:t>Eng. Youstina Megalli</a:t>
            </a:r>
          </a:p>
        </p:txBody>
      </p:sp>
      <p:sp>
        <p:nvSpPr>
          <p:cNvPr id="7" name="Slide Number Placeholder 6"/>
          <p:cNvSpPr>
            <a:spLocks noGrp="1"/>
          </p:cNvSpPr>
          <p:nvPr>
            <p:ph type="sldNum" sz="quarter" idx="12"/>
          </p:nvPr>
        </p:nvSpPr>
        <p:spPr/>
        <p:txBody>
          <a:bodyPr/>
          <a:lstStyle/>
          <a:p>
            <a:fld id="{4488AA48-FE50-4E19-88CA-A0E4CBFE9EC2}" type="slidenum">
              <a:rPr lang="en-US" smtClean="0"/>
              <a:pPr/>
              <a:t>‹#›</a:t>
            </a:fld>
            <a:endParaRPr lang="en-US"/>
          </a:p>
        </p:txBody>
      </p:sp>
    </p:spTree>
    <p:extLst>
      <p:ext uri="{BB962C8B-B14F-4D97-AF65-F5344CB8AC3E}">
        <p14:creationId xmlns:p14="http://schemas.microsoft.com/office/powerpoint/2010/main" val="2950180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838200"/>
            <a:ext cx="8305800" cy="5029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b="0">
                <a:solidFill>
                  <a:schemeClr val="tx1"/>
                </a:solidFill>
                <a:latin typeface="Times New Roman" pitchFamily="18" charset="0"/>
                <a:cs typeface="Times New Roman" pitchFamily="18" charset="0"/>
              </a:defRPr>
            </a:lvl1pPr>
          </a:lstStyle>
          <a:p>
            <a:fld id="{4488AA48-FE50-4E19-88CA-A0E4CBFE9EC2}" type="slidenum">
              <a:rPr lang="en-US" smtClean="0"/>
              <a:pPr/>
              <a:t>‹#›</a:t>
            </a:fld>
            <a:endParaRPr lang="en-US" dirty="0"/>
          </a:p>
        </p:txBody>
      </p:sp>
    </p:spTree>
    <p:extLst>
      <p:ext uri="{BB962C8B-B14F-4D97-AF65-F5344CB8AC3E}">
        <p14:creationId xmlns:p14="http://schemas.microsoft.com/office/powerpoint/2010/main" val="30836108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spcBef>
          <a:spcPct val="0"/>
        </a:spcBef>
        <a:buNone/>
        <a:defRPr sz="2400" b="1" kern="1200">
          <a:solidFill>
            <a:schemeClr val="tx1"/>
          </a:solidFill>
          <a:latin typeface="Times New Roman" pitchFamily="18" charset="0"/>
          <a:ea typeface="+mj-ea"/>
          <a:cs typeface="Times New Roman" pitchFamily="18" charset="0"/>
        </a:defRPr>
      </a:lvl1pPr>
    </p:titleStyle>
    <p:bodyStyle>
      <a:lvl1pPr marL="342900" indent="-342900" algn="l" defTabSz="914400" rtl="0" eaLnBrk="1" latinLnBrk="0" hangingPunct="1">
        <a:spcBef>
          <a:spcPct val="20000"/>
        </a:spcBef>
        <a:buFont typeface="Arial" pitchFamily="34" charset="0"/>
        <a:buChar char="•"/>
        <a:defRPr sz="2200" kern="1200">
          <a:solidFill>
            <a:schemeClr val="tx1"/>
          </a:solidFill>
          <a:latin typeface="Times New Roman" pitchFamily="18" charset="0"/>
          <a:ea typeface="+mn-ea"/>
          <a:cs typeface="Times New Roman" pitchFamily="18" charset="0"/>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Times New Roman" pitchFamily="18" charset="0"/>
          <a:ea typeface="+mn-ea"/>
          <a:cs typeface="Times New Roman" pitchFamily="18"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5" name="Rectangle 4"/>
          <p:cNvSpPr/>
          <p:nvPr/>
        </p:nvSpPr>
        <p:spPr>
          <a:xfrm>
            <a:off x="1955009" y="2057400"/>
            <a:ext cx="5638800" cy="2554545"/>
          </a:xfrm>
          <a:prstGeom prst="rect">
            <a:avLst/>
          </a:prstGeom>
          <a:noFill/>
        </p:spPr>
        <p:txBody>
          <a:bodyPr wrap="square" lIns="91440" tIns="45720" rIns="91440" bIns="45720">
            <a:spAutoFit/>
          </a:bodyPr>
          <a:lstStyle/>
          <a:p>
            <a:pPr algn="ctr"/>
            <a:r>
              <a:rPr lang="en-US" sz="8000" dirty="0">
                <a:ln w="0"/>
                <a:solidFill>
                  <a:srgbClr val="FF0000"/>
                </a:solidFill>
                <a:effectLst>
                  <a:outerShdw blurRad="38100" dist="19050" dir="2700000" algn="tl" rotWithShape="0">
                    <a:schemeClr val="dk1">
                      <a:alpha val="40000"/>
                    </a:schemeClr>
                  </a:outerShdw>
                </a:effectLst>
              </a:rPr>
              <a:t>Project Introduction</a:t>
            </a:r>
          </a:p>
        </p:txBody>
      </p:sp>
    </p:spTree>
    <p:extLst>
      <p:ext uri="{BB962C8B-B14F-4D97-AF65-F5344CB8AC3E}">
        <p14:creationId xmlns:p14="http://schemas.microsoft.com/office/powerpoint/2010/main" val="1868862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sz="2400" dirty="0"/>
              <a:t>Project Description</a:t>
            </a:r>
          </a:p>
          <a:p>
            <a:pPr lvl="1"/>
            <a:r>
              <a:rPr lang="en-US" dirty="0"/>
              <a:t>AES Encryption</a:t>
            </a:r>
          </a:p>
          <a:p>
            <a:pPr lvl="1"/>
            <a:endParaRPr lang="en-US" dirty="0"/>
          </a:p>
          <a:p>
            <a:r>
              <a:rPr lang="en-US" dirty="0"/>
              <a:t>Emulator 8086</a:t>
            </a:r>
          </a:p>
          <a:p>
            <a:pPr lvl="1"/>
            <a:endParaRPr lang="en-US" dirty="0"/>
          </a:p>
          <a:p>
            <a:pPr lvl="1"/>
            <a:endParaRPr lang="en-US" dirty="0"/>
          </a:p>
          <a:p>
            <a:endParaRPr lang="en-US" dirty="0"/>
          </a:p>
          <a:p>
            <a:endParaRPr lang="en-US" dirty="0"/>
          </a:p>
        </p:txBody>
      </p:sp>
      <p:pic>
        <p:nvPicPr>
          <p:cNvPr id="5" name="Picture 4"/>
          <p:cNvPicPr>
            <a:picLocks noChangeAspect="1"/>
          </p:cNvPicPr>
          <p:nvPr/>
        </p:nvPicPr>
        <p:blipFill>
          <a:blip r:embed="rId2"/>
          <a:stretch>
            <a:fillRect/>
          </a:stretch>
        </p:blipFill>
        <p:spPr>
          <a:xfrm>
            <a:off x="3124200" y="2057400"/>
            <a:ext cx="981075" cy="247650"/>
          </a:xfrm>
          <a:prstGeom prst="rect">
            <a:avLst/>
          </a:prstGeom>
        </p:spPr>
      </p:pic>
    </p:spTree>
    <p:extLst>
      <p:ext uri="{BB962C8B-B14F-4D97-AF65-F5344CB8AC3E}">
        <p14:creationId xmlns:p14="http://schemas.microsoft.com/office/powerpoint/2010/main" val="1484025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Cryptography and Security </a:t>
            </a:r>
          </a:p>
        </p:txBody>
      </p:sp>
      <p:sp>
        <p:nvSpPr>
          <p:cNvPr id="3" name="Content Placeholder 2"/>
          <p:cNvSpPr>
            <a:spLocks noGrp="1"/>
          </p:cNvSpPr>
          <p:nvPr>
            <p:ph idx="1"/>
          </p:nvPr>
        </p:nvSpPr>
        <p:spPr/>
        <p:txBody>
          <a:bodyPr/>
          <a:lstStyle/>
          <a:p>
            <a:pPr algn="just"/>
            <a:r>
              <a:rPr lang="en-US" dirty="0"/>
              <a:t>It is the study of encrypting and decrypting data to prevent unauthorized access. It is used to safeguard company secrets, secure classified information, and sensitive information from fraudulent activity, among other things. </a:t>
            </a:r>
          </a:p>
          <a:p>
            <a:pPr algn="just"/>
            <a:r>
              <a:rPr lang="en-US" b="1" dirty="0">
                <a:solidFill>
                  <a:srgbClr val="C00000"/>
                </a:solidFill>
              </a:rPr>
              <a:t>Crypto</a:t>
            </a:r>
            <a:r>
              <a:rPr lang="en-US" dirty="0">
                <a:solidFill>
                  <a:srgbClr val="C00000"/>
                </a:solidFill>
              </a:rPr>
              <a:t> </a:t>
            </a:r>
            <a:r>
              <a:rPr lang="en-US" dirty="0"/>
              <a:t>means hidden and </a:t>
            </a:r>
            <a:r>
              <a:rPr lang="en-US" b="1" dirty="0" err="1">
                <a:solidFill>
                  <a:srgbClr val="C00000"/>
                </a:solidFill>
              </a:rPr>
              <a:t>Graphy</a:t>
            </a:r>
            <a:r>
              <a:rPr lang="en-US" dirty="0"/>
              <a:t> means writing</a:t>
            </a: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1799" y="3657600"/>
            <a:ext cx="2980267" cy="1828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23899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Encryption Algorithms</a:t>
            </a:r>
          </a:p>
        </p:txBody>
      </p:sp>
      <p:sp>
        <p:nvSpPr>
          <p:cNvPr id="3" name="Content Placeholder 2"/>
          <p:cNvSpPr>
            <a:spLocks noGrp="1"/>
          </p:cNvSpPr>
          <p:nvPr>
            <p:ph idx="1"/>
          </p:nvPr>
        </p:nvSpPr>
        <p:spPr/>
        <p:txBody>
          <a:bodyPr/>
          <a:lstStyle/>
          <a:p>
            <a:r>
              <a:rPr lang="en-US" b="1" dirty="0"/>
              <a:t>Encryption categories:</a:t>
            </a:r>
          </a:p>
          <a:p>
            <a:pPr marL="868680" lvl="1" indent="-457200">
              <a:buFont typeface="+mj-lt"/>
              <a:buAutoNum type="arabicPeriod"/>
            </a:pPr>
            <a:r>
              <a:rPr lang="en-US" dirty="0"/>
              <a:t>Symmetric Key Cryptography (Secret key)</a:t>
            </a:r>
          </a:p>
          <a:p>
            <a:pPr marL="868680" lvl="1" indent="-457200">
              <a:buFont typeface="+mj-lt"/>
              <a:buAutoNum type="arabicPeriod"/>
            </a:pPr>
            <a:r>
              <a:rPr lang="en-US" dirty="0"/>
              <a:t>Asymmetric Key Cryptography (Public key)</a:t>
            </a:r>
          </a:p>
        </p:txBody>
      </p:sp>
      <p:pic>
        <p:nvPicPr>
          <p:cNvPr id="5" name="Picture 2"/>
          <p:cNvPicPr>
            <a:picLocks noChangeAspect="1" noChangeArrowheads="1"/>
          </p:cNvPicPr>
          <p:nvPr/>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4953000" y="3200399"/>
            <a:ext cx="4267200" cy="23970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p:cNvSpPr/>
          <p:nvPr/>
        </p:nvSpPr>
        <p:spPr>
          <a:xfrm>
            <a:off x="457200" y="2514600"/>
            <a:ext cx="3429000" cy="3139321"/>
          </a:xfrm>
          <a:prstGeom prst="rect">
            <a:avLst/>
          </a:prstGeom>
        </p:spPr>
        <p:txBody>
          <a:bodyPr wrap="square">
            <a:spAutoFit/>
          </a:bodyPr>
          <a:lstStyle/>
          <a:p>
            <a:r>
              <a:rPr lang="en-US" dirty="0"/>
              <a:t>In secret key encryption, a single shared key is used to encrypt and decrypt the message</a:t>
            </a:r>
          </a:p>
          <a:p>
            <a:r>
              <a:rPr lang="en-US" dirty="0"/>
              <a:t>In public-key encryption, different two keys are used, both related to each other by a complex mathematical process. </a:t>
            </a:r>
          </a:p>
          <a:p>
            <a:r>
              <a:rPr lang="en-US" dirty="0"/>
              <a:t>Therefore, we can say that encryption and decryption take more time in public-key encryption.</a:t>
            </a:r>
          </a:p>
        </p:txBody>
      </p:sp>
    </p:spTree>
    <p:extLst>
      <p:ext uri="{BB962C8B-B14F-4D97-AF65-F5344CB8AC3E}">
        <p14:creationId xmlns:p14="http://schemas.microsoft.com/office/powerpoint/2010/main" val="1818110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Symmetric Key Cryptography</a:t>
            </a:r>
          </a:p>
        </p:txBody>
      </p:sp>
      <p:sp>
        <p:nvSpPr>
          <p:cNvPr id="3" name="Content Placeholder 2"/>
          <p:cNvSpPr>
            <a:spLocks noGrp="1"/>
          </p:cNvSpPr>
          <p:nvPr>
            <p:ph idx="1"/>
          </p:nvPr>
        </p:nvSpPr>
        <p:spPr/>
        <p:txBody>
          <a:bodyPr>
            <a:normAutofit/>
          </a:bodyPr>
          <a:lstStyle/>
          <a:p>
            <a:r>
              <a:rPr lang="en-US" dirty="0"/>
              <a:t>Advanced Encryption Standard (AES)</a:t>
            </a:r>
          </a:p>
          <a:p>
            <a:pPr lvl="1"/>
            <a:r>
              <a:rPr lang="en-US" dirty="0"/>
              <a:t>AES is a block cipher</a:t>
            </a:r>
          </a:p>
          <a:p>
            <a:pPr lvl="1"/>
            <a:r>
              <a:rPr lang="en-US" dirty="0"/>
              <a:t>The key size can be 128/192/256 bits</a:t>
            </a:r>
          </a:p>
          <a:p>
            <a:pPr lvl="1"/>
            <a:r>
              <a:rPr lang="en-US" dirty="0"/>
              <a:t>Encrypts data in blocks of 128 bits each</a:t>
            </a:r>
          </a:p>
          <a:p>
            <a:pPr algn="just" fontAlgn="base"/>
            <a:r>
              <a:rPr lang="en-US" b="1" dirty="0">
                <a:solidFill>
                  <a:srgbClr val="C00000"/>
                </a:solidFill>
              </a:rPr>
              <a:t>Note: </a:t>
            </a:r>
            <a:r>
              <a:rPr lang="en-US" dirty="0"/>
              <a:t>AES performs operations on bytes of data rather than in bits. Since the block size is 128 bits, the cipher processes 128 bits (or 16 bytes) of the input data at a time.</a:t>
            </a:r>
          </a:p>
          <a:p>
            <a:pPr fontAlgn="base"/>
            <a:r>
              <a:rPr lang="en-US" dirty="0"/>
              <a:t>The number of rounds depends on the key length as follows:</a:t>
            </a:r>
          </a:p>
          <a:p>
            <a:pPr lvl="1" fontAlgn="base"/>
            <a:r>
              <a:rPr lang="en-US" dirty="0"/>
              <a:t>128 bit key – 10 rounds</a:t>
            </a:r>
          </a:p>
          <a:p>
            <a:pPr lvl="1" fontAlgn="base"/>
            <a:r>
              <a:rPr lang="en-US" dirty="0"/>
              <a:t>192 bit key – 12 rounds</a:t>
            </a:r>
          </a:p>
          <a:p>
            <a:pPr lvl="1" fontAlgn="base"/>
            <a:r>
              <a:rPr lang="en-US" dirty="0"/>
              <a:t>256 bit key – 14 rounds</a:t>
            </a:r>
          </a:p>
          <a:p>
            <a:pPr marL="114300" indent="0">
              <a:buNone/>
            </a:pPr>
            <a:br>
              <a:rPr lang="en-US" dirty="0"/>
            </a:br>
            <a:endParaRPr lang="en-US" dirty="0"/>
          </a:p>
        </p:txBody>
      </p:sp>
    </p:spTree>
    <p:extLst>
      <p:ext uri="{BB962C8B-B14F-4D97-AF65-F5344CB8AC3E}">
        <p14:creationId xmlns:p14="http://schemas.microsoft.com/office/powerpoint/2010/main" val="2164972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iterate type="lt">
                                    <p:tmAbs val="25"/>
                                  </p:iterate>
                                  <p:childTnLst>
                                    <p:set>
                                      <p:cBhvr override="childStyle">
                                        <p:cTn id="6" dur="indefinite"/>
                                        <p:tgtEl>
                                          <p:spTgt spid="3">
                                            <p:txEl>
                                              <p:pRg st="6" end="6"/>
                                            </p:txEl>
                                          </p:spTgt>
                                        </p:tgtEl>
                                        <p:attrNameLst>
                                          <p:attrName>style.fontWeight</p:attrName>
                                        </p:attrNameLst>
                                      </p:cBhvr>
                                      <p:to>
                                        <p:strVal val="bold"/>
                                      </p:to>
                                    </p:set>
                                  </p:childTnLst>
                                </p:cTn>
                              </p:par>
                              <p:par>
                                <p:cTn id="7" presetID="3" presetClass="emph" presetSubtype="2" fill="hold" nodeType="withEffect">
                                  <p:stCondLst>
                                    <p:cond delay="0"/>
                                  </p:stCondLst>
                                  <p:iterate type="lt">
                                    <p:tmPct val="0"/>
                                  </p:iterate>
                                  <p:childTnLst>
                                    <p:animClr clrSpc="rgb" dir="cw">
                                      <p:cBhvr override="childStyle">
                                        <p:cTn id="8" dur="2000" fill="hold"/>
                                        <p:tgtEl>
                                          <p:spTgt spid="3">
                                            <p:txEl>
                                              <p:pRg st="6" end="6"/>
                                            </p:txEl>
                                          </p:spTgt>
                                        </p:tgtEl>
                                        <p:attrNameLst>
                                          <p:attrName>style.color</p:attrName>
                                        </p:attrNameLst>
                                      </p:cBhvr>
                                      <p:to>
                                        <a:schemeClr val="accent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Advanced Encryption Standard </a:t>
            </a:r>
          </a:p>
        </p:txBody>
      </p:sp>
      <p:sp>
        <p:nvSpPr>
          <p:cNvPr id="3" name="Content Placeholder 2"/>
          <p:cNvSpPr>
            <a:spLocks noGrp="1"/>
          </p:cNvSpPr>
          <p:nvPr>
            <p:ph idx="1"/>
          </p:nvPr>
        </p:nvSpPr>
        <p:spPr/>
        <p:txBody>
          <a:bodyPr/>
          <a:lstStyle/>
          <a:p>
            <a:r>
              <a:rPr lang="en-US" dirty="0"/>
              <a:t>The encryption process will contain 10 rounds</a:t>
            </a:r>
          </a:p>
          <a:p>
            <a:r>
              <a:rPr lang="en-US" dirty="0"/>
              <a:t>All the rounds are identical </a:t>
            </a:r>
            <a:r>
              <a:rPr lang="en-US" b="1" dirty="0"/>
              <a:t>except last round</a:t>
            </a:r>
          </a:p>
          <a:p>
            <a:r>
              <a:rPr lang="en-US" dirty="0"/>
              <a:t>Rounds consists of:</a:t>
            </a:r>
          </a:p>
          <a:p>
            <a:pPr lvl="1"/>
            <a:r>
              <a:rPr lang="en-US" dirty="0"/>
              <a:t>Sub Bytes</a:t>
            </a:r>
          </a:p>
          <a:p>
            <a:pPr lvl="1"/>
            <a:r>
              <a:rPr lang="en-US" dirty="0"/>
              <a:t>Shift Rows</a:t>
            </a:r>
          </a:p>
          <a:p>
            <a:pPr lvl="1"/>
            <a:r>
              <a:rPr lang="en-US" dirty="0"/>
              <a:t>Mix Columns</a:t>
            </a:r>
          </a:p>
          <a:p>
            <a:pPr lvl="1"/>
            <a:r>
              <a:rPr lang="en-US" dirty="0"/>
              <a:t>Add Round Key</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1770" y="1447800"/>
            <a:ext cx="2017830" cy="4976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18108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 </a:t>
            </a:r>
          </a:p>
        </p:txBody>
      </p:sp>
      <p:pic>
        <p:nvPicPr>
          <p:cNvPr id="5" name="videoplayback (1).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457200" y="533400"/>
            <a:ext cx="7543800" cy="5657850"/>
          </a:xfrm>
        </p:spPr>
      </p:pic>
    </p:spTree>
    <p:extLst>
      <p:ext uri="{BB962C8B-B14F-4D97-AF65-F5344CB8AC3E}">
        <p14:creationId xmlns:p14="http://schemas.microsoft.com/office/powerpoint/2010/main" val="20125288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100000">
                <p:cTn id="7" fill="hold" display="0">
                  <p:stCondLst>
                    <p:cond delay="indefinite"/>
                  </p:stCondLst>
                </p:cTn>
                <p:tgtEl>
                  <p:spTgt spid="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Advanced Decryption Standard </a:t>
            </a:r>
          </a:p>
        </p:txBody>
      </p:sp>
      <p:sp>
        <p:nvSpPr>
          <p:cNvPr id="3" name="Content Placeholder 2"/>
          <p:cNvSpPr>
            <a:spLocks noGrp="1"/>
          </p:cNvSpPr>
          <p:nvPr>
            <p:ph idx="1"/>
          </p:nvPr>
        </p:nvSpPr>
        <p:spPr/>
        <p:txBody>
          <a:bodyPr/>
          <a:lstStyle/>
          <a:p>
            <a:r>
              <a:rPr lang="en-US" dirty="0"/>
              <a:t>The decryption process will contain 10 rounds</a:t>
            </a:r>
          </a:p>
          <a:p>
            <a:r>
              <a:rPr lang="en-US" dirty="0"/>
              <a:t>Same key is used in both operations</a:t>
            </a:r>
          </a:p>
          <a:p>
            <a:r>
              <a:rPr lang="en-US" dirty="0"/>
              <a:t>Rounds consists of:</a:t>
            </a:r>
          </a:p>
          <a:p>
            <a:pPr lvl="1"/>
            <a:r>
              <a:rPr lang="en-US" dirty="0"/>
              <a:t>Inverse Sub Bytes</a:t>
            </a:r>
          </a:p>
          <a:p>
            <a:pPr lvl="1"/>
            <a:r>
              <a:rPr lang="en-US" dirty="0"/>
              <a:t>Inverse Shift Rows</a:t>
            </a:r>
          </a:p>
          <a:p>
            <a:pPr lvl="1"/>
            <a:r>
              <a:rPr lang="en-US" dirty="0"/>
              <a:t>Inverse Mix Columns</a:t>
            </a:r>
          </a:p>
          <a:p>
            <a:pPr lvl="1"/>
            <a:r>
              <a:rPr lang="en-US" dirty="0"/>
              <a:t>Add Round Key</a:t>
            </a:r>
          </a:p>
          <a:p>
            <a:endParaRPr lang="en-US" dirty="0"/>
          </a:p>
          <a:p>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3512" y="1676400"/>
            <a:ext cx="1992288" cy="48202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777257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5732</TotalTime>
  <Words>295</Words>
  <Application>Microsoft Office PowerPoint</Application>
  <PresentationFormat>On-screen Show (4:3)</PresentationFormat>
  <Paragraphs>47</Paragraphs>
  <Slides>8</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Times New Roman</vt:lpstr>
      <vt:lpstr>Office Theme</vt:lpstr>
      <vt:lpstr>PowerPoint Presentation</vt:lpstr>
      <vt:lpstr>Outline</vt:lpstr>
      <vt:lpstr>Cryptography and Security </vt:lpstr>
      <vt:lpstr>Encryption Algorithms</vt:lpstr>
      <vt:lpstr>Symmetric Key Cryptography</vt:lpstr>
      <vt:lpstr>Advanced Encryption Standard </vt:lpstr>
      <vt:lpstr>AES </vt:lpstr>
      <vt:lpstr>Advanced Decryption Standard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Low Noise Amplifier</dc:title>
  <dc:creator>Ali</dc:creator>
  <cp:lastModifiedBy>Marwa Mahmoud Abla</cp:lastModifiedBy>
  <cp:revision>405</cp:revision>
  <dcterms:created xsi:type="dcterms:W3CDTF">2016-02-12T15:27:25Z</dcterms:created>
  <dcterms:modified xsi:type="dcterms:W3CDTF">2024-10-24T11:15:29Z</dcterms:modified>
</cp:coreProperties>
</file>

<file path=docProps/thumbnail.jpeg>
</file>